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44" autoAdjust="0"/>
    <p:restoredTop sz="86420" autoAdjust="0"/>
  </p:normalViewPr>
  <p:slideViewPr>
    <p:cSldViewPr>
      <p:cViewPr varScale="1">
        <p:scale>
          <a:sx n="43" d="100"/>
          <a:sy n="43" d="100"/>
        </p:scale>
        <p:origin x="-389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BD9E-8EED-4DFE-A18F-733D697BAAE4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6D01-E4DE-4523-9A2C-2E97A0CD9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BD9E-8EED-4DFE-A18F-733D697BAAE4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6D01-E4DE-4523-9A2C-2E97A0CD9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BD9E-8EED-4DFE-A18F-733D697BAAE4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6D01-E4DE-4523-9A2C-2E97A0CD9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BD9E-8EED-4DFE-A18F-733D697BAAE4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6D01-E4DE-4523-9A2C-2E97A0CD9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BD9E-8EED-4DFE-A18F-733D697BAAE4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6D01-E4DE-4523-9A2C-2E97A0CD9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BD9E-8EED-4DFE-A18F-733D697BAAE4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6D01-E4DE-4523-9A2C-2E97A0CD9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BD9E-8EED-4DFE-A18F-733D697BAAE4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6D01-E4DE-4523-9A2C-2E97A0CD9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BD9E-8EED-4DFE-A18F-733D697BAAE4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6D01-E4DE-4523-9A2C-2E97A0CD9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BD9E-8EED-4DFE-A18F-733D697BAAE4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6D01-E4DE-4523-9A2C-2E97A0CD9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BD9E-8EED-4DFE-A18F-733D697BAAE4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6D01-E4DE-4523-9A2C-2E97A0CD9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BD9E-8EED-4DFE-A18F-733D697BAAE4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6D01-E4DE-4523-9A2C-2E97A0CD9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1BD9E-8EED-4DFE-A18F-733D697BAAE4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26D01-E4DE-4523-9A2C-2E97A0CD9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Grammar for Grade 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Episode III</a:t>
            </a:r>
          </a:p>
          <a:p>
            <a:r>
              <a:rPr lang="en-US" dirty="0" smtClean="0"/>
              <a:t>Phrases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Gerund Phrases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gerund phrase includes a gerund and any complements and modifiers.</a:t>
            </a:r>
          </a:p>
          <a:p>
            <a:endParaRPr lang="en-US" dirty="0" smtClean="0"/>
          </a:p>
          <a:p>
            <a:pPr lvl="1"/>
            <a:r>
              <a:rPr lang="en-US" b="1" dirty="0" smtClean="0"/>
              <a:t>Thinking like a criminal </a:t>
            </a:r>
            <a:r>
              <a:rPr lang="en-US" dirty="0" smtClean="0"/>
              <a:t>is part of every detective’s job.</a:t>
            </a:r>
          </a:p>
          <a:p>
            <a:pPr lvl="1"/>
            <a:r>
              <a:rPr lang="en-US" dirty="0" smtClean="0"/>
              <a:t>Every modern criminal must try </a:t>
            </a:r>
            <a:r>
              <a:rPr lang="en-US" b="1" dirty="0" smtClean="0"/>
              <a:t>thinking </a:t>
            </a:r>
            <a:r>
              <a:rPr lang="en-US" b="1" dirty="0" smtClean="0"/>
              <a:t>as </a:t>
            </a:r>
            <a:r>
              <a:rPr lang="en-US" b="1" dirty="0" smtClean="0"/>
              <a:t>a crime-scene </a:t>
            </a:r>
            <a:r>
              <a:rPr lang="en-US" b="1" dirty="0" smtClean="0"/>
              <a:t>analyst does</a:t>
            </a:r>
            <a:r>
              <a:rPr lang="en-US" dirty="0" smtClean="0"/>
              <a:t>, if he wants to stay out of jail.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Infinitives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Infinitives are base forms of verbs, with the word “to” in front of them. This construction is the name of the verb.</a:t>
            </a:r>
          </a:p>
          <a:p>
            <a:pPr lvl="1"/>
            <a:r>
              <a:rPr lang="en-US" dirty="0" smtClean="0"/>
              <a:t>To run</a:t>
            </a:r>
          </a:p>
          <a:p>
            <a:pPr lvl="1"/>
            <a:r>
              <a:rPr lang="en-US" dirty="0" smtClean="0"/>
              <a:t>To jump</a:t>
            </a:r>
          </a:p>
          <a:p>
            <a:pPr lvl="1"/>
            <a:r>
              <a:rPr lang="en-US" dirty="0" smtClean="0"/>
              <a:t>To have</a:t>
            </a:r>
          </a:p>
          <a:p>
            <a:pPr lvl="1"/>
            <a:r>
              <a:rPr lang="en-US" dirty="0" smtClean="0"/>
              <a:t>To be</a:t>
            </a:r>
          </a:p>
          <a:p>
            <a:r>
              <a:rPr lang="en-US" dirty="0" smtClean="0"/>
              <a:t>Infinitives may be used as nouns, adjectives or adverbs.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Infinitive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b="1" dirty="0" smtClean="0"/>
              <a:t>To smoke </a:t>
            </a:r>
            <a:r>
              <a:rPr lang="en-US" dirty="0" smtClean="0"/>
              <a:t>is prohibited.</a:t>
            </a:r>
          </a:p>
          <a:p>
            <a:pPr lvl="1"/>
            <a:r>
              <a:rPr lang="en-US" dirty="0" smtClean="0"/>
              <a:t>The infinitive “to smoke” is used as a subject. Since only nouns and pronouns can be subjects, it is functioning as a noun.</a:t>
            </a:r>
          </a:p>
          <a:p>
            <a:r>
              <a:rPr lang="en-US" dirty="0" smtClean="0"/>
              <a:t>Raphael loves </a:t>
            </a:r>
            <a:r>
              <a:rPr lang="en-US" b="1" dirty="0" smtClean="0"/>
              <a:t>to cook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infinitive “to cook” is being used as a direct object.</a:t>
            </a:r>
          </a:p>
          <a:p>
            <a:r>
              <a:rPr lang="en-US" dirty="0" smtClean="0"/>
              <a:t>He had a longing </a:t>
            </a:r>
            <a:r>
              <a:rPr lang="en-US" b="1" dirty="0" smtClean="0"/>
              <a:t>to escape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infinitive “to escape” is being used as an adjective.</a:t>
            </a:r>
          </a:p>
          <a:p>
            <a:r>
              <a:rPr lang="en-US" dirty="0" smtClean="0"/>
              <a:t>He was too angry </a:t>
            </a:r>
            <a:r>
              <a:rPr lang="en-US" b="1" dirty="0" smtClean="0"/>
              <a:t>to talk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infinitive “to talk” is being used as an adverb.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Infinitive Phrases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Infinitive phrases include an infinitive plus all modifiers and complements.</a:t>
            </a:r>
          </a:p>
          <a:p>
            <a:pPr lvl="1"/>
            <a:r>
              <a:rPr lang="en-US" dirty="0" smtClean="0"/>
              <a:t>It is easiest </a:t>
            </a:r>
            <a:r>
              <a:rPr lang="en-US" b="1" dirty="0" smtClean="0"/>
              <a:t>to get there by plane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“To get” is an infinitive. The rest of the phrase answers the questions “To get where?” and “To get there how?”</a:t>
            </a:r>
          </a:p>
          <a:p>
            <a:pPr lvl="1"/>
            <a:r>
              <a:rPr lang="en-US" b="1" dirty="0" smtClean="0"/>
              <a:t>To drive while texting </a:t>
            </a:r>
            <a:r>
              <a:rPr lang="en-US" dirty="0" smtClean="0"/>
              <a:t>is very dangerous.</a:t>
            </a:r>
          </a:p>
          <a:p>
            <a:pPr lvl="2"/>
            <a:r>
              <a:rPr lang="en-US" dirty="0" smtClean="0"/>
              <a:t>This infinitive phrase is functioning as a subject.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 Phrase?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phrase is a group of words that make sense together, but which </a:t>
            </a:r>
            <a:r>
              <a:rPr lang="en-US" dirty="0" smtClean="0"/>
              <a:t>doesn’t </a:t>
            </a:r>
            <a:r>
              <a:rPr lang="en-US" dirty="0" smtClean="0"/>
              <a:t>have a subject and verb. Because they lack a subject, a verb, or both, they cannot be full sentences.</a:t>
            </a:r>
          </a:p>
          <a:p>
            <a:endParaRPr lang="en-US" dirty="0"/>
          </a:p>
          <a:p>
            <a:r>
              <a:rPr lang="en-US" dirty="0" smtClean="0"/>
              <a:t>Phrases can be as short as two words long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Prepositional Phrases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A group of words that begins with a preposition and ends with a noun or pronoun.</a:t>
            </a:r>
          </a:p>
          <a:p>
            <a:r>
              <a:rPr lang="en-US" dirty="0" smtClean="0"/>
              <a:t>The noun or pronoun that follows the preposition is called the object of the preposition.</a:t>
            </a:r>
          </a:p>
          <a:p>
            <a:r>
              <a:rPr lang="en-US" dirty="0" smtClean="0"/>
              <a:t>(You saw this idea in Episode I: Parts of Speech)</a:t>
            </a:r>
          </a:p>
          <a:p>
            <a:r>
              <a:rPr lang="en-US" dirty="0" smtClean="0"/>
              <a:t>Prepositional phrases can act as adjectives or as adverbs.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Prepositional Phrases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They began the project </a:t>
            </a:r>
            <a:r>
              <a:rPr lang="en-US" b="1" dirty="0" smtClean="0"/>
              <a:t>with good intentions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“With” is a preposition.</a:t>
            </a:r>
          </a:p>
          <a:p>
            <a:pPr lvl="1"/>
            <a:r>
              <a:rPr lang="en-US" dirty="0" smtClean="0"/>
              <a:t>“Intentions” is a noun, so it is the object of the preposition “with”.</a:t>
            </a:r>
          </a:p>
          <a:p>
            <a:pPr lvl="1"/>
            <a:r>
              <a:rPr lang="en-US" dirty="0" smtClean="0"/>
              <a:t>This phrase describes HOW they began the project, so it is acting as an adverb.</a:t>
            </a:r>
          </a:p>
          <a:p>
            <a:r>
              <a:rPr lang="en-US" dirty="0" smtClean="0"/>
              <a:t>Do you have a room </a:t>
            </a:r>
            <a:r>
              <a:rPr lang="en-US" b="1" dirty="0" smtClean="0"/>
              <a:t>with a view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“With” is a preposition, “view” is its object.</a:t>
            </a:r>
          </a:p>
          <a:p>
            <a:pPr lvl="1"/>
            <a:r>
              <a:rPr lang="en-US" dirty="0" smtClean="0"/>
              <a:t>This phrase describes WHAT KIND of room, so it is acting as an adjective.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Appositives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Appositives are nouns placed next to other nouns (or pronouns) and give extra or identifying information about them. They are not necessary for the sentence to make sense.</a:t>
            </a:r>
          </a:p>
          <a:p>
            <a:r>
              <a:rPr lang="en-US" dirty="0" smtClean="0"/>
              <a:t>If the appositive is more than one word, it is called an appositive phrase.</a:t>
            </a:r>
          </a:p>
          <a:p>
            <a:pPr lvl="1"/>
            <a:r>
              <a:rPr lang="en-US" dirty="0" smtClean="0"/>
              <a:t>My dog, Ariel, is a poodle. (</a:t>
            </a:r>
            <a:r>
              <a:rPr lang="en-US" i="1" dirty="0" smtClean="0"/>
              <a:t>Ariel</a:t>
            </a:r>
            <a:r>
              <a:rPr lang="en-US" dirty="0" smtClean="0"/>
              <a:t> is an appositive)</a:t>
            </a:r>
          </a:p>
          <a:p>
            <a:pPr lvl="1"/>
            <a:r>
              <a:rPr lang="en-US" dirty="0" smtClean="0"/>
              <a:t>Jake’s cousin, a civil engineer, is visiting. (</a:t>
            </a:r>
            <a:r>
              <a:rPr lang="en-US" i="1" dirty="0" smtClean="0"/>
              <a:t>a civil engineer</a:t>
            </a:r>
            <a:r>
              <a:rPr lang="en-US" dirty="0" smtClean="0"/>
              <a:t>  is an appositive phrase)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Appositives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Always set an appositive off with commas, unless it is necessary to the sentence.</a:t>
            </a:r>
          </a:p>
          <a:p>
            <a:pPr lvl="1"/>
            <a:r>
              <a:rPr lang="en-US" dirty="0" smtClean="0"/>
              <a:t>Tony Morrison’s novel </a:t>
            </a:r>
            <a:r>
              <a:rPr lang="en-US" b="1" i="1" dirty="0" smtClean="0"/>
              <a:t>The Bluest Eye</a:t>
            </a:r>
            <a:r>
              <a:rPr lang="en-US" dirty="0" smtClean="0"/>
              <a:t> is great.</a:t>
            </a:r>
          </a:p>
          <a:p>
            <a:pPr lvl="2"/>
            <a:r>
              <a:rPr lang="en-US" dirty="0" smtClean="0"/>
              <a:t>Because Morrison has written several novels, we need this appositive, so there are no commas.</a:t>
            </a:r>
          </a:p>
          <a:p>
            <a:pPr lvl="1"/>
            <a:r>
              <a:rPr lang="en-US" dirty="0" smtClean="0"/>
              <a:t>I just met my birth mother, </a:t>
            </a:r>
            <a:r>
              <a:rPr lang="en-US" b="1" dirty="0" smtClean="0"/>
              <a:t>who lives in Greece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Because the appositive is at the end of the sentence, we only need a comma before it.</a:t>
            </a:r>
          </a:p>
          <a:p>
            <a:pPr lvl="1"/>
            <a:r>
              <a:rPr lang="en-US" dirty="0" smtClean="0"/>
              <a:t>Robbie, an angry young man, punched a teacher.</a:t>
            </a:r>
          </a:p>
          <a:p>
            <a:pPr lvl="2"/>
            <a:r>
              <a:rPr lang="en-US" dirty="0" smtClean="0"/>
              <a:t>Because the appositive interrupts the sentence, we need a comma before it and another after it.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Participles are verb forms (</a:t>
            </a:r>
            <a:r>
              <a:rPr lang="en-US" dirty="0" err="1" smtClean="0"/>
              <a:t>verbals</a:t>
            </a:r>
            <a:r>
              <a:rPr lang="en-US" dirty="0" smtClean="0"/>
              <a:t>) that can work as adjectives.</a:t>
            </a:r>
          </a:p>
          <a:p>
            <a:pPr lvl="1"/>
            <a:r>
              <a:rPr lang="en-US" dirty="0" smtClean="0"/>
              <a:t>Present participles end in –</a:t>
            </a:r>
            <a:r>
              <a:rPr lang="en-US" dirty="0" err="1" smtClean="0"/>
              <a:t>ing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The suspect told a </a:t>
            </a:r>
            <a:r>
              <a:rPr lang="en-US" b="1" dirty="0" smtClean="0"/>
              <a:t>confusing</a:t>
            </a:r>
            <a:r>
              <a:rPr lang="en-US" dirty="0" smtClean="0"/>
              <a:t> story.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Past participles usually end in –</a:t>
            </a:r>
            <a:r>
              <a:rPr lang="en-US" dirty="0" err="1" smtClean="0"/>
              <a:t>ed</a:t>
            </a:r>
            <a:r>
              <a:rPr lang="en-US" dirty="0" smtClean="0"/>
              <a:t>, but may take other forms</a:t>
            </a:r>
          </a:p>
          <a:p>
            <a:pPr lvl="2"/>
            <a:r>
              <a:rPr lang="en-US" dirty="0" smtClean="0"/>
              <a:t>He ordered </a:t>
            </a:r>
            <a:r>
              <a:rPr lang="en-US" b="1" dirty="0" smtClean="0"/>
              <a:t>fried</a:t>
            </a:r>
            <a:r>
              <a:rPr lang="en-US" dirty="0" smtClean="0"/>
              <a:t> haddock, but the waiter brought him </a:t>
            </a:r>
            <a:r>
              <a:rPr lang="en-US" b="1" dirty="0" smtClean="0"/>
              <a:t>broiled</a:t>
            </a:r>
            <a:r>
              <a:rPr lang="en-US" dirty="0" smtClean="0"/>
              <a:t> scrod.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Participial Phrases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Participial phrases contain a participle and include all complements and modifiers. </a:t>
            </a:r>
          </a:p>
          <a:p>
            <a:pPr lvl="1"/>
            <a:r>
              <a:rPr lang="en-US" dirty="0" smtClean="0"/>
              <a:t>The students </a:t>
            </a:r>
            <a:r>
              <a:rPr lang="en-US" b="1" dirty="0" smtClean="0"/>
              <a:t>sitting in the back of the auditorium </a:t>
            </a:r>
            <a:r>
              <a:rPr lang="en-US" dirty="0" smtClean="0"/>
              <a:t>could not hear the lecturer.</a:t>
            </a:r>
          </a:p>
          <a:p>
            <a:r>
              <a:rPr lang="en-US" dirty="0" smtClean="0"/>
              <a:t>A participial phrase that begins a sentence is usually followed by a comma.</a:t>
            </a:r>
          </a:p>
          <a:p>
            <a:pPr lvl="1"/>
            <a:r>
              <a:rPr lang="en-US" b="1" dirty="0" smtClean="0"/>
              <a:t>Frightened by the horror movie</a:t>
            </a:r>
            <a:r>
              <a:rPr lang="en-US" dirty="0" smtClean="0"/>
              <a:t>, Mike and Leroy turned on all the lights in the house.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Gerunds are </a:t>
            </a:r>
            <a:r>
              <a:rPr lang="en-US" dirty="0" err="1" smtClean="0"/>
              <a:t>verbals</a:t>
            </a:r>
            <a:r>
              <a:rPr lang="en-US" dirty="0" smtClean="0"/>
              <a:t> that end in –</a:t>
            </a:r>
            <a:r>
              <a:rPr lang="en-US" dirty="0" err="1" smtClean="0"/>
              <a:t>ing</a:t>
            </a:r>
            <a:r>
              <a:rPr lang="en-US" dirty="0" smtClean="0"/>
              <a:t> (like participles); however, while participles act as adjectives, gerunds act as nouns.</a:t>
            </a:r>
          </a:p>
          <a:p>
            <a:endParaRPr lang="en-US" dirty="0" smtClean="0"/>
          </a:p>
          <a:p>
            <a:pPr lvl="1"/>
            <a:r>
              <a:rPr lang="en-US" b="1" dirty="0" smtClean="0"/>
              <a:t>Thinking</a:t>
            </a:r>
            <a:r>
              <a:rPr lang="en-US" dirty="0" smtClean="0"/>
              <a:t> hard, he discovered the answer.</a:t>
            </a:r>
          </a:p>
          <a:p>
            <a:pPr lvl="2"/>
            <a:r>
              <a:rPr lang="en-US" i="1" dirty="0" smtClean="0"/>
              <a:t>Thinking</a:t>
            </a:r>
            <a:r>
              <a:rPr lang="en-US" dirty="0" smtClean="0"/>
              <a:t> is a participle that modifies the pronoun he.</a:t>
            </a:r>
          </a:p>
          <a:p>
            <a:pPr lvl="1"/>
            <a:r>
              <a:rPr lang="en-US" b="1" dirty="0" smtClean="0"/>
              <a:t>Thinking</a:t>
            </a:r>
            <a:r>
              <a:rPr lang="en-US" dirty="0" smtClean="0"/>
              <a:t> gives him a headache.</a:t>
            </a:r>
          </a:p>
          <a:p>
            <a:pPr lvl="2"/>
            <a:r>
              <a:rPr lang="en-US" i="1" dirty="0" smtClean="0"/>
              <a:t>Thinking</a:t>
            </a:r>
            <a:r>
              <a:rPr lang="en-US" dirty="0" smtClean="0"/>
              <a:t> is a gerund that functions as the subject of the sentence.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829</Words>
  <Application>Microsoft Office PowerPoint</Application>
  <PresentationFormat>On-screen Show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Grammar for Grade 9</vt:lpstr>
      <vt:lpstr>What’s a Phrase?</vt:lpstr>
      <vt:lpstr>Prepositional Phrases</vt:lpstr>
      <vt:lpstr>Sample Prepositional Phrases</vt:lpstr>
      <vt:lpstr>Appositives</vt:lpstr>
      <vt:lpstr>Using Appositives</vt:lpstr>
      <vt:lpstr>Participles</vt:lpstr>
      <vt:lpstr>Participial Phrases</vt:lpstr>
      <vt:lpstr>Gerunds</vt:lpstr>
      <vt:lpstr>Gerund Phrases</vt:lpstr>
      <vt:lpstr>Infinitives</vt:lpstr>
      <vt:lpstr>Infinitive Examples</vt:lpstr>
      <vt:lpstr>Infinitive Phrases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Grammar for Grade 9</dc:title>
  <dc:creator>User</dc:creator>
  <cp:lastModifiedBy>User</cp:lastModifiedBy>
  <cp:revision>6</cp:revision>
  <dcterms:created xsi:type="dcterms:W3CDTF">2013-08-16T02:37:30Z</dcterms:created>
  <dcterms:modified xsi:type="dcterms:W3CDTF">2013-08-22T04:14:43Z</dcterms:modified>
</cp:coreProperties>
</file>